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AF2E816-964A-4FA2-8B55-FA161C476182}">
  <a:tblStyle styleId="{FAF2E816-964A-4FA2-8B55-FA161C47618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9f7f7a0f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9f7f7a0f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39f7f7a0f4_0_5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39f7f7a0f4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39f7f7a0f4_0_1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39f7f7a0f4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8ZbjFutqg78OiKkrbrvy9ZAiBVj8A88RPhGGSr-6nNE/copy" TargetMode="External"/><Relationship Id="rId10" Type="http://schemas.openxmlformats.org/officeDocument/2006/relationships/hyperlink" Target="https://docs.google.com/presentation/d/1-rG7YpsvjwCG336Iuk81RH2mgt-jXIZUEMog7PNyvJk/cop" TargetMode="External"/><Relationship Id="rId13" Type="http://schemas.openxmlformats.org/officeDocument/2006/relationships/hyperlink" Target="https://docs.google.com/presentation/d/1Ef_UJd4M5GJhYIdA6Gk7gs9_0jxziXWeOQ7dRBdPXqM/copy" TargetMode="External"/><Relationship Id="rId12" Type="http://schemas.openxmlformats.org/officeDocument/2006/relationships/hyperlink" Target="https://docs.google.com/presentation/d/17A19_P2R6LxbtfuXV9-2yxju3-IO-tT1lmeHtG1nCe8/copy"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EjqMvvnsO2fqT-R2aeFy1pGvdBM5R86-5GuhK9OEdSk/copy" TargetMode="External"/><Relationship Id="rId14" Type="http://schemas.openxmlformats.org/officeDocument/2006/relationships/hyperlink" Target="https://docs.google.com/presentation/d/1Gq0YAV8Rnv9B0SFmmKxSEPsqIzFVhm1KMI8xo2upCPI/copy" TargetMode="External"/><Relationship Id="rId5" Type="http://schemas.openxmlformats.org/officeDocument/2006/relationships/hyperlink" Target="https://docs.google.com/presentation/d/1Gq0YAV8Rnv9B0SFmmKxSEPsqIzFVhm1KMI8xo2upCPI/copy" TargetMode="External"/><Relationship Id="rId6" Type="http://schemas.openxmlformats.org/officeDocument/2006/relationships/hyperlink" Target="https://docs.google.com/presentation/d/1aNL_FtN9vbE7da7iU0wmf3u0IMWgO6KYv7d6QHtnopI/copy" TargetMode="External"/><Relationship Id="rId7" Type="http://schemas.openxmlformats.org/officeDocument/2006/relationships/hyperlink" Target="https://docs.google.com/presentation/d/1U-jwjKXXpQAkBu1cVZEJFs4iRNAGNsvCIiCS0gFuhMk/copy" TargetMode="External"/><Relationship Id="rId8" Type="http://schemas.openxmlformats.org/officeDocument/2006/relationships/hyperlink" Target="https://docs.google.com/presentation/d/1TdG461qga6eQKA4OmW6zwANxHa2jIodoLv2zuREHLCw/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aNL_FtN9vbE7da7iU0wmf3u0IMWgO6KYv7d6QHtnopI/copy" TargetMode="External"/><Relationship Id="rId6" Type="http://schemas.openxmlformats.org/officeDocument/2006/relationships/hyperlink" Target="https://docs.google.com/presentation/d/1U-jwjKXXpQAkBu1cVZEJFs4iRNAGNsvCIiCS0gFuhMk/copy" TargetMode="External"/><Relationship Id="rId7" Type="http://schemas.openxmlformats.org/officeDocument/2006/relationships/hyperlink" Target="https://docs.google.com/presentation/d/1TdG461qga6eQKA4OmW6zwANxHa2jIodoLv2zuREHLCw/copy" TargetMode="External"/><Relationship Id="rId8" Type="http://schemas.openxmlformats.org/officeDocument/2006/relationships/hyperlink" Target="https://youtu.be/DduN1cU2p9U?feature=share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EjqMvvnsO2fqT-R2aeFy1pGvdBM5R86-5GuhK9OEdSk/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{FAF2E816-964A-4FA2-8B55-FA161C476182}</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2: Imperialism in Africa</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In what ways did European imperialism impact African societies politically, economically, and culturally?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2.47, 2.48, 2.49</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Imperialism in Africa Presentation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Two Versions of Student Worksheet + Exemplars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Case Study Set: Settler Colonialism (French Algeria)</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8"/>
                        </a:rPr>
                        <a:t>Case Study Set: Economic Imperialism (King Leopold’s Congo)</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9"/>
                        </a:rPr>
                        <a:t>Formative Assessment + Exemplar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Two Versions of Printed Student Materials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1"/>
                        </a:rPr>
                        <a:t>Case Study Set: Settler Colonialism (French Algeria)</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2"/>
                        </a:rPr>
                        <a:t>Case Study Set: Economic Imperialism (King Leopold’s Congo)</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13"/>
                        </a:rPr>
                        <a:t>Formative Assessment: Euro Imperialism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Justify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Evaluate the Claim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a:t>
                      </a:r>
                      <a:r>
                        <a:rPr lang="en" sz="1200">
                          <a:latin typeface="Inter"/>
                          <a:ea typeface="Inter"/>
                          <a:cs typeface="Inter"/>
                          <a:sym typeface="Inter"/>
                        </a:rPr>
                        <a:t> </a:t>
                      </a:r>
                      <a:r>
                        <a:rPr lang="en" sz="1200" u="sng">
                          <a:solidFill>
                            <a:schemeClr val="hlink"/>
                          </a:solidFill>
                          <a:latin typeface="Inter"/>
                          <a:ea typeface="Inter"/>
                          <a:cs typeface="Inter"/>
                          <a:sym typeface="Inter"/>
                          <a:hlinkClick r:id="rId14"/>
                        </a:rPr>
                        <a:t>“Do First”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700">
                <a:solidFill>
                  <a:schemeClr val="dk1"/>
                </a:solidFill>
                <a:latin typeface="Plus Jakarta Sans Medium"/>
                <a:ea typeface="Plus Jakarta Sans Medium"/>
                <a:cs typeface="Plus Jakarta Sans Medium"/>
                <a:sym typeface="Plus Jakarta Sans Medium"/>
              </a:rPr>
              <a:t>             Transforming Societies- Imperialism &amp; Resistance: Daily Lesson Plan (90 Minutes)</a:t>
            </a:r>
            <a:endParaRPr sz="20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{FAF2E816-964A-4FA2-8B55-FA161C476182}</a:tableStyleId>
              </a:tblPr>
              <a:tblGrid>
                <a:gridCol w="1673200"/>
                <a:gridCol w="4057350"/>
                <a:gridCol w="3702950"/>
              </a:tblGrid>
              <a:tr h="2381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Imperialism in Africa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3775">
                <a:tc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content using slides 1-7 of the </a:t>
                      </a:r>
                      <a:r>
                        <a:rPr lang="en" sz="1200" u="sng">
                          <a:solidFill>
                            <a:schemeClr val="accent5"/>
                          </a:solidFill>
                          <a:latin typeface="Inter"/>
                          <a:ea typeface="Inter"/>
                          <a:cs typeface="Inter"/>
                          <a:sym typeface="Inter"/>
                          <a:hlinkClick r:id="rId5">
                            <a:extLst>
                              <a:ext uri="{A12FA001-AC4F-418D-AE19-62706E023703}">
                                <ahyp:hlinkClr val="tx"/>
                              </a:ext>
                            </a:extLst>
                          </a:hlinkClick>
                        </a:rPr>
                        <a:t>Imperialism in Africa Presentation</a:t>
                      </a:r>
                      <a:r>
                        <a:rPr lang="en" sz="1200">
                          <a:solidFill>
                            <a:schemeClr val="dk1"/>
                          </a:solidFill>
                          <a:latin typeface="Inter"/>
                          <a:ea typeface="Inter"/>
                          <a:cs typeface="Inter"/>
                          <a:sym typeface="Inter"/>
                        </a:rPr>
                        <a:t>. Students will complete the guided notes (pages 1-2) in the Imperialism in Africa Student Worksheet. There are two versions of the worksheet. Print an equal number of each version.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57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worksheet to the students</a:t>
                      </a:r>
                      <a:endParaRPr sz="1200">
                        <a:latin typeface="Inter"/>
                        <a:ea typeface="Inter"/>
                        <a:cs typeface="Inter"/>
                        <a:sym typeface="Inter"/>
                      </a:endParaRPr>
                    </a:p>
                    <a:p>
                      <a:pPr indent="-304800" lvl="0" marL="800100" rtl="0" algn="l">
                        <a:lnSpc>
                          <a:spcPct val="100000"/>
                        </a:lnSpc>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6"/>
                        </a:rPr>
                        <a:t>Settler Colonialism (French Algeria)</a:t>
                      </a:r>
                      <a:endParaRPr sz="1200">
                        <a:latin typeface="Inter"/>
                        <a:ea typeface="Inter"/>
                        <a:cs typeface="Inter"/>
                        <a:sym typeface="Inter"/>
                      </a:endParaRPr>
                    </a:p>
                    <a:p>
                      <a:pPr indent="-304800" lvl="0" marL="800100" rtl="0" algn="l">
                        <a:lnSpc>
                          <a:spcPct val="100000"/>
                        </a:lnSpc>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7"/>
                        </a:rPr>
                        <a:t>Economic Imperialism (King Leopold’s Congo)</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Go over slides 1-7 of the Imperialism in Africa Presentation</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Play </a:t>
                      </a:r>
                      <a:r>
                        <a:rPr lang="en" sz="1200" u="sng">
                          <a:solidFill>
                            <a:schemeClr val="hlink"/>
                          </a:solidFill>
                          <a:latin typeface="Inter"/>
                          <a:ea typeface="Inter"/>
                          <a:cs typeface="Inter"/>
                          <a:sym typeface="Inter"/>
                          <a:hlinkClick r:id="rId8"/>
                        </a:rPr>
                        <a:t>video</a:t>
                      </a:r>
                      <a:r>
                        <a:rPr lang="en" sz="1200">
                          <a:latin typeface="Inter"/>
                          <a:ea typeface="Inter"/>
                          <a:cs typeface="Inter"/>
                          <a:sym typeface="Inter"/>
                        </a:rPr>
                        <a:t> on slide 5</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guided notes and participate in class discussions during the introduction lecture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642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a:t>
                      </a:r>
                      <a:r>
                        <a:rPr b="1" lang="en" sz="1300">
                          <a:solidFill>
                            <a:schemeClr val="dk1"/>
                          </a:solidFill>
                          <a:latin typeface="Inter"/>
                          <a:ea typeface="Inter"/>
                          <a:cs typeface="Inter"/>
                          <a:sym typeface="Inter"/>
                        </a:rPr>
                        <a:t>PRACTICE</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work in with partners to examine a case study of either Settler Colonialism (French Algeria) or Economic Imperialism (King Leopold’s Congo). While they go through the documents, they will answer the questions on their Student Worksheet (page 6).</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518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student partners (partners will be working on the same worksheet version)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read sources and complete the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sit by partner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sources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700">
                <a:solidFill>
                  <a:schemeClr val="dk1"/>
                </a:solidFill>
                <a:latin typeface="Plus Jakarta Sans Medium"/>
                <a:ea typeface="Plus Jakarta Sans Medium"/>
                <a:cs typeface="Plus Jakarta Sans Medium"/>
                <a:sym typeface="Plus Jakarta Sans Medium"/>
              </a:rPr>
              <a:t>          Transforming Societies- Imperialism &amp; Resistance: Daily Lesson Plan (90 Minutes)</a:t>
            </a:r>
            <a:endParaRPr sz="17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{FAF2E816-964A-4FA2-8B55-FA161C476182}</a:tableStyleId>
              </a:tblPr>
              <a:tblGrid>
                <a:gridCol w="1673200"/>
                <a:gridCol w="4057350"/>
                <a:gridCol w="3702950"/>
              </a:tblGrid>
              <a:tr h="3302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Imperialism in Africa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39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join up with another set of partners (forming a small group of 4) who learned about the opposite type of imperialism and discuss their findings. They will work together to complete a Comparison Graphic Organizer.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3900">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Reorganize students into pairs or small groups so that students are placed with a group who analyzed a different example than they did</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the Comparison Graphic Organizer on page 7</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discuss what they learned about their type of imperialism and complete the comparison graphic organizer</a:t>
                      </a:r>
                      <a:endParaRPr sz="12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Move to sit with small group</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Share what was learned from the case study</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comparison graphic organizer</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39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lesson will end by having students read a primary source and consider what justifications were used for European Imperialism of Africa. This will be completed with a formative assessment and can be done on paper or through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39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t>
                      </a:r>
                      <a:r>
                        <a:rPr lang="en" sz="1200">
                          <a:solidFill>
                            <a:srgbClr val="000000"/>
                          </a:solidFill>
                          <a:latin typeface="Inter"/>
                          <a:ea typeface="Inter"/>
                          <a:cs typeface="Inter"/>
                          <a:sym typeface="Inter"/>
                        </a:rPr>
                        <a:t>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a:t>
                      </a:r>
                      <a:r>
                        <a:rPr lang="en" sz="1200">
                          <a:latin typeface="Inter"/>
                          <a:ea typeface="Inter"/>
                          <a:cs typeface="Inter"/>
                          <a:sym typeface="Inter"/>
                        </a:rPr>
                        <a:t>ut (or guide to Thinking Nation platform) </a:t>
                      </a:r>
                      <a:r>
                        <a:rPr lang="en" sz="1200" u="sng">
                          <a:solidFill>
                            <a:schemeClr val="hlink"/>
                          </a:solidFill>
                          <a:latin typeface="Inter"/>
                          <a:ea typeface="Inter"/>
                          <a:cs typeface="Inter"/>
                          <a:sym typeface="Inter"/>
                          <a:hlinkClick r:id="rId5"/>
                        </a:rPr>
                        <a:t>Formative Assessment - Euro Imperialism</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Formative Assessment - </a:t>
                      </a:r>
                      <a:r>
                        <a:rPr lang="en" sz="1200">
                          <a:latin typeface="Inter"/>
                          <a:ea typeface="Inter"/>
                          <a:cs typeface="Inter"/>
                          <a:sym typeface="Inter"/>
                        </a:rPr>
                        <a:t>Euro Imperialism</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 regarding answer choices and justifications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700">
                <a:solidFill>
                  <a:schemeClr val="dk1"/>
                </a:solidFill>
                <a:latin typeface="Plus Jakarta Sans Medium"/>
                <a:ea typeface="Plus Jakarta Sans Medium"/>
                <a:cs typeface="Plus Jakarta Sans Medium"/>
                <a:sym typeface="Plus Jakarta Sans Medium"/>
              </a:rPr>
              <a:t>          Transforming Societies- Imperialism &amp; Resistance: Daily Lesson Plan (90 Minutes)</a:t>
            </a:r>
            <a:endParaRPr sz="17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